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56" r:id="rId3"/>
    <p:sldId id="257" r:id="rId4"/>
    <p:sldId id="276" r:id="rId5"/>
    <p:sldId id="263" r:id="rId6"/>
    <p:sldId id="268" r:id="rId7"/>
    <p:sldId id="278" r:id="rId8"/>
    <p:sldId id="277" r:id="rId9"/>
    <p:sldId id="279" r:id="rId10"/>
    <p:sldId id="27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A8B7C1-B3A5-4923-B932-43D21CB1C072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19CF97-82C8-4A55-8F6A-580DA28B5E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470025"/>
          </a:xfrm>
        </p:spPr>
        <p:txBody>
          <a:bodyPr/>
          <a:lstStyle/>
          <a:p>
            <a:r>
              <a:rPr lang="ja-JP" altLang="en-US" dirty="0" smtClean="0"/>
              <a:t>モンテカルロ碁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電気通信大学</a:t>
            </a:r>
            <a:endParaRPr kumimoji="1" lang="en-US" altLang="ja-JP" dirty="0" smtClean="0"/>
          </a:p>
          <a:p>
            <a:r>
              <a:rPr lang="ja-JP" altLang="en-US" dirty="0" smtClean="0"/>
              <a:t>村松</a:t>
            </a:r>
            <a:r>
              <a:rPr lang="ja-JP" altLang="en-US" dirty="0" smtClean="0"/>
              <a:t>研究室</a:t>
            </a:r>
            <a:endParaRPr lang="en-US" altLang="ja-JP" dirty="0" smtClean="0"/>
          </a:p>
          <a:p>
            <a:r>
              <a:rPr kumimoji="1" lang="ja-JP" altLang="en-US" dirty="0" smtClean="0"/>
              <a:t>下川和也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プレイアウト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ランダム</a:t>
            </a:r>
            <a:r>
              <a:rPr lang="ja-JP" altLang="en-US" dirty="0" smtClean="0"/>
              <a:t>に</a:t>
            </a:r>
            <a:r>
              <a:rPr lang="ja-JP" altLang="en-US" dirty="0" smtClean="0"/>
              <a:t>着手して</a:t>
            </a:r>
            <a:r>
              <a:rPr lang="ja-JP" altLang="en-US" dirty="0" smtClean="0"/>
              <a:t>いき、中国ルールで勝敗を判定する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UCB</a:t>
            </a:r>
            <a:r>
              <a:rPr kumimoji="1" lang="ja-JP" altLang="en-US" dirty="0" smtClean="0"/>
              <a:t>値を用いることで効率的に</a:t>
            </a:r>
            <a:r>
              <a:rPr kumimoji="1" lang="ja-JP" altLang="en-US" dirty="0" smtClean="0"/>
              <a:t>プレイアウト</a:t>
            </a:r>
            <a:r>
              <a:rPr lang="ja-JP" altLang="en-US" dirty="0" smtClean="0"/>
              <a:t>を割り当てることができる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現在のコンピュータ囲碁は、</a:t>
            </a:r>
            <a:r>
              <a:rPr lang="en-US" altLang="ja-JP" dirty="0" smtClean="0"/>
              <a:t>UCB</a:t>
            </a:r>
            <a:r>
              <a:rPr lang="ja-JP" altLang="en-US" dirty="0" smtClean="0"/>
              <a:t>値を用いて木探索を行う</a:t>
            </a:r>
            <a:r>
              <a:rPr lang="en-US" altLang="ja-JP" dirty="0" smtClean="0"/>
              <a:t>UCT(UCB  for Tree)</a:t>
            </a:r>
            <a:r>
              <a:rPr lang="ja-JP" altLang="en-US" dirty="0" smtClean="0"/>
              <a:t>が主流である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モンテカルロ碁とは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モンテカルロ法を囲碁に応用した</a:t>
            </a:r>
            <a:r>
              <a:rPr kumimoji="1" lang="ja-JP" altLang="en-US" dirty="0" smtClean="0"/>
              <a:t>もの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ja-JP" altLang="en-US" dirty="0"/>
              <a:t>プレイアウト</a:t>
            </a:r>
            <a:r>
              <a:rPr lang="ja-JP" altLang="en-US" dirty="0" smtClean="0"/>
              <a:t>を繰り返し、最も</a:t>
            </a:r>
            <a:r>
              <a:rPr lang="ja-JP" altLang="en-US" dirty="0"/>
              <a:t>勝率の</a:t>
            </a:r>
            <a:r>
              <a:rPr lang="ja-JP" altLang="en-US" dirty="0" smtClean="0"/>
              <a:t>高い</a:t>
            </a:r>
            <a:r>
              <a:rPr lang="ja-JP" altLang="en-US" dirty="0"/>
              <a:t>着手を</a:t>
            </a:r>
            <a:r>
              <a:rPr lang="ja-JP" altLang="en-US" dirty="0" smtClean="0"/>
              <a:t>選ぶ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2006</a:t>
            </a:r>
            <a:r>
              <a:rPr lang="ja-JP" altLang="en-US" dirty="0" smtClean="0"/>
              <a:t>年、</a:t>
            </a:r>
            <a:r>
              <a:rPr lang="en-US" altLang="ja-JP" dirty="0" smtClean="0"/>
              <a:t>Crazy Stone</a:t>
            </a:r>
            <a:r>
              <a:rPr lang="ja-JP" altLang="en-US" dirty="0" smtClean="0"/>
              <a:t>がコンピュータオリンピアード</a:t>
            </a:r>
            <a:r>
              <a:rPr lang="en-US" altLang="ja-JP" dirty="0" smtClean="0"/>
              <a:t>9</a:t>
            </a:r>
            <a:r>
              <a:rPr lang="ja-JP" altLang="en-US" dirty="0" smtClean="0"/>
              <a:t>路盤で優勝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プレイアウト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ある局面から、ランダムに着手</a:t>
            </a:r>
            <a:r>
              <a:rPr lang="ja-JP" altLang="en-US" dirty="0" smtClean="0"/>
              <a:t>して、</a:t>
            </a:r>
            <a:r>
              <a:rPr kumimoji="1" lang="ja-JP" altLang="en-US" dirty="0" smtClean="0"/>
              <a:t>終局</a:t>
            </a:r>
            <a:r>
              <a:rPr lang="ja-JP" altLang="en-US" dirty="0" smtClean="0"/>
              <a:t>までプレイすること</a:t>
            </a:r>
            <a:endParaRPr lang="en-US" altLang="ja-JP" dirty="0"/>
          </a:p>
          <a:p>
            <a:pPr lvl="1"/>
            <a:r>
              <a:rPr lang="ja-JP" altLang="en-US" dirty="0" smtClean="0"/>
              <a:t>互いに自分の「眼」を埋める以外</a:t>
            </a:r>
            <a:r>
              <a:rPr lang="ja-JP" altLang="en-US" dirty="0"/>
              <a:t>の合法手がなくなれば</a:t>
            </a:r>
            <a:r>
              <a:rPr lang="ja-JP" altLang="en-US" dirty="0" smtClean="0"/>
              <a:t>終局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中国ルールで勝敗を計算</a:t>
            </a:r>
            <a:endParaRPr lang="en-US" altLang="ja-JP" dirty="0" smtClean="0"/>
          </a:p>
          <a:p>
            <a:endParaRPr lang="ja-JP" altLang="en-US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5616575" cy="561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65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15203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50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7805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792" y="56605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32856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65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1505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792" y="963141"/>
            <a:ext cx="57626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150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3879379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505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27014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780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27014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56605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780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2096616"/>
            <a:ext cx="57626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80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5066829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5066829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792" y="447310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517" y="3879379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1530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505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780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963141"/>
            <a:ext cx="57626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150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447310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7792" y="32856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6" name="Picture 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8955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9" name="Picture 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0" name="Picture 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80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" name="Picture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655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1530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505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4" name="Picture 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80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6" name="Picture 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895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7" name="Picture 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655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8" name="Picture 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5230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9" name="Picture 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780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" name="Picture 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7780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2" name="Picture 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7805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3" name="Picture 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4" name="Pictur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5" name="Picture 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6" name="Picture 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2096616"/>
            <a:ext cx="57626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7" name="Picture 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05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8" name="Picture 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7805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5230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0" name="Picture 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792" y="963141"/>
            <a:ext cx="576263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" name="Picture 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805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2" name="Picture 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265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3" name="Picture 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517" y="15203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4" name="Picture 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1505" y="15203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5" name="Picture 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530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6" name="Picture 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80" y="2096616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7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055" y="56605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8" name="Picture 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8955" y="27014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9" name="Picture 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8955" y="328565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0" name="Picture 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505" y="387937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1" name="Picture 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7805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" name="Picture 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05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3" name="Picture 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1517" y="1520354"/>
            <a:ext cx="576263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4" name="Picture 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80" y="963141"/>
            <a:ext cx="576262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5" name="Picture 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2655" y="5066829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6" name="Picture 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8955" y="4473104"/>
            <a:ext cx="576262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" name="縦書きタイトル 3"/>
          <p:cNvSpPr txBox="1">
            <a:spLocks/>
          </p:cNvSpPr>
          <p:nvPr/>
        </p:nvSpPr>
        <p:spPr>
          <a:xfrm>
            <a:off x="7884368" y="908720"/>
            <a:ext cx="792088" cy="51125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プレイアウトの例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27584" y="2924944"/>
            <a:ext cx="677108" cy="1368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終局面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4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9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9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0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2500"/>
                            </p:stCondLst>
                            <p:childTnLst>
                              <p:par>
                                <p:cTn id="20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2500"/>
                            </p:stCondLst>
                            <p:childTnLst>
                              <p:par>
                                <p:cTn id="20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2500"/>
                            </p:stCondLst>
                            <p:childTnLst>
                              <p:par>
                                <p:cTn id="20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2500"/>
                            </p:stCondLst>
                            <p:childTnLst>
                              <p:par>
                                <p:cTn id="212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8" presetID="1" presetClass="exit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7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3500"/>
                            </p:stCondLst>
                            <p:childTnLst>
                              <p:par>
                                <p:cTn id="23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3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3500"/>
                            </p:stCondLst>
                            <p:childTnLst>
                              <p:par>
                                <p:cTn id="23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3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4000"/>
                            </p:stCondLst>
                            <p:childTnLst>
                              <p:par>
                                <p:cTn id="24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4500"/>
                            </p:stCondLst>
                            <p:childTnLst>
                              <p:par>
                                <p:cTn id="24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5500"/>
                            </p:stCondLst>
                            <p:childTnLst>
                              <p:par>
                                <p:cTn id="25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6000"/>
                            </p:stCondLst>
                            <p:childTnLst>
                              <p:par>
                                <p:cTn id="25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7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6500"/>
                            </p:stCondLst>
                            <p:childTnLst>
                              <p:par>
                                <p:cTn id="26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6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6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7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8500"/>
                            </p:stCondLst>
                            <p:childTnLst>
                              <p:par>
                                <p:cTn id="275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8500"/>
                            </p:stCondLst>
                            <p:childTnLst>
                              <p:par>
                                <p:cTn id="27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8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9500"/>
                            </p:stCondLst>
                            <p:childTnLst>
                              <p:par>
                                <p:cTn id="28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40500"/>
                            </p:stCondLst>
                            <p:childTnLst>
                              <p:par>
                                <p:cTn id="29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500"/>
                            </p:stCondLst>
                            <p:childTnLst>
                              <p:par>
                                <p:cTn id="2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40500"/>
                            </p:stCondLst>
                            <p:childTnLst>
                              <p:par>
                                <p:cTn id="29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0500"/>
                            </p:stCondLst>
                            <p:childTnLst>
                              <p:par>
                                <p:cTn id="29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1000"/>
                            </p:stCondLst>
                            <p:childTnLst>
                              <p:par>
                                <p:cTn id="30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1500"/>
                            </p:stCondLst>
                            <p:childTnLst>
                              <p:par>
                                <p:cTn id="30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42000"/>
                            </p:stCondLst>
                            <p:childTnLst>
                              <p:par>
                                <p:cTn id="30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11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4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7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43000"/>
                            </p:stCondLst>
                            <p:childTnLst>
                              <p:par>
                                <p:cTn id="32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43000"/>
                            </p:stCondLst>
                            <p:childTnLst>
                              <p:par>
                                <p:cTn id="32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43500"/>
                            </p:stCondLst>
                            <p:childTnLst>
                              <p:par>
                                <p:cTn id="32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29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44000"/>
                            </p:stCondLst>
                            <p:childTnLst>
                              <p:par>
                                <p:cTn id="33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44500"/>
                            </p:stCondLst>
                            <p:childTnLst>
                              <p:par>
                                <p:cTn id="335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44500"/>
                            </p:stCondLst>
                            <p:childTnLst>
                              <p:par>
                                <p:cTn id="33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44500"/>
                            </p:stCondLst>
                            <p:childTnLst>
                              <p:par>
                                <p:cTn id="34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4500"/>
                            </p:stCondLst>
                            <p:childTnLst>
                              <p:par>
                                <p:cTn id="344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4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35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45500"/>
                            </p:stCondLst>
                            <p:childTnLst>
                              <p:par>
                                <p:cTn id="353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46000"/>
                            </p:stCondLst>
                            <p:childTnLst>
                              <p:par>
                                <p:cTn id="35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46500"/>
                            </p:stCondLst>
                            <p:childTnLst>
                              <p:par>
                                <p:cTn id="35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46500"/>
                            </p:stCondLst>
                            <p:childTnLst>
                              <p:par>
                                <p:cTn id="362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7000"/>
                            </p:stCondLst>
                            <p:childTnLst>
                              <p:par>
                                <p:cTn id="365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47000"/>
                            </p:stCondLst>
                            <p:childTnLst>
                              <p:par>
                                <p:cTn id="36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47500"/>
                            </p:stCondLst>
                            <p:childTnLst>
                              <p:par>
                                <p:cTn id="37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47500"/>
                            </p:stCondLst>
                            <p:childTnLst>
                              <p:par>
                                <p:cTn id="37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37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48500"/>
                            </p:stCondLst>
                            <p:childTnLst>
                              <p:par>
                                <p:cTn id="38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49000"/>
                            </p:stCondLst>
                            <p:childTnLst>
                              <p:par>
                                <p:cTn id="38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386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49500"/>
                            </p:stCondLst>
                            <p:childTnLst>
                              <p:par>
                                <p:cTn id="38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49500"/>
                            </p:stCondLst>
                            <p:childTnLst>
                              <p:par>
                                <p:cTn id="392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49500"/>
                            </p:stCondLst>
                            <p:childTnLst>
                              <p:par>
                                <p:cTn id="395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50000"/>
                            </p:stCondLst>
                            <p:childTnLst>
                              <p:par>
                                <p:cTn id="3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50000"/>
                            </p:stCondLst>
                            <p:childTnLst>
                              <p:par>
                                <p:cTn id="4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ja-JP" altLang="en-US" dirty="0" smtClean="0"/>
              <a:t>考え方</a:t>
            </a:r>
            <a:endParaRPr kumimoji="1" lang="ja-JP" altLang="en-US" dirty="0"/>
          </a:p>
        </p:txBody>
      </p:sp>
      <p:sp>
        <p:nvSpPr>
          <p:cNvPr id="127" name="円/楕円 126"/>
          <p:cNvSpPr>
            <a:spLocks noChangeAspect="1"/>
          </p:cNvSpPr>
          <p:nvPr/>
        </p:nvSpPr>
        <p:spPr>
          <a:xfrm>
            <a:off x="3275856" y="162880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>
            <a:spLocks noChangeAspect="1"/>
          </p:cNvSpPr>
          <p:nvPr/>
        </p:nvSpPr>
        <p:spPr>
          <a:xfrm>
            <a:off x="1115616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コネクタ 128"/>
          <p:cNvCxnSpPr>
            <a:cxnSpLocks noChangeAspect="1"/>
            <a:stCxn id="127" idx="4"/>
            <a:endCxn id="128" idx="0"/>
          </p:cNvCxnSpPr>
          <p:nvPr/>
        </p:nvCxnSpPr>
        <p:spPr>
          <a:xfrm rot="5400000">
            <a:off x="2015676" y="1268740"/>
            <a:ext cx="720120" cy="216024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cxnSpLocks noChangeAspect="1"/>
            <a:stCxn id="127" idx="4"/>
            <a:endCxn id="155" idx="0"/>
          </p:cNvCxnSpPr>
          <p:nvPr/>
        </p:nvCxnSpPr>
        <p:spPr>
          <a:xfrm rot="5400000">
            <a:off x="3095796" y="2348860"/>
            <a:ext cx="72012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cxnSpLocks noChangeAspect="1"/>
            <a:stCxn id="127" idx="4"/>
            <a:endCxn id="168" idx="0"/>
          </p:cNvCxnSpPr>
          <p:nvPr/>
        </p:nvCxnSpPr>
        <p:spPr>
          <a:xfrm rot="16200000" flipH="1">
            <a:off x="4175916" y="1268740"/>
            <a:ext cx="720120" cy="216024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ひし形 131"/>
          <p:cNvSpPr>
            <a:spLocks noChangeAspect="1"/>
          </p:cNvSpPr>
          <p:nvPr/>
        </p:nvSpPr>
        <p:spPr>
          <a:xfrm>
            <a:off x="323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ひし形 132"/>
          <p:cNvSpPr>
            <a:spLocks noChangeAspect="1"/>
          </p:cNvSpPr>
          <p:nvPr/>
        </p:nvSpPr>
        <p:spPr>
          <a:xfrm>
            <a:off x="719432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ひし形 133"/>
          <p:cNvSpPr>
            <a:spLocks noChangeAspect="1"/>
          </p:cNvSpPr>
          <p:nvPr/>
        </p:nvSpPr>
        <p:spPr>
          <a:xfrm>
            <a:off x="1115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ひし形 134"/>
          <p:cNvSpPr>
            <a:spLocks noChangeAspect="1"/>
          </p:cNvSpPr>
          <p:nvPr/>
        </p:nvSpPr>
        <p:spPr>
          <a:xfrm>
            <a:off x="1907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/>
          <p:cNvCxnSpPr>
            <a:cxnSpLocks noChangeAspect="1"/>
            <a:endCxn id="132" idx="0"/>
          </p:cNvCxnSpPr>
          <p:nvPr/>
        </p:nvCxnSpPr>
        <p:spPr>
          <a:xfrm rot="5400000">
            <a:off x="-396548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>
            <a:cxnSpLocks noChangeAspect="1"/>
            <a:stCxn id="133" idx="0"/>
          </p:cNvCxnSpPr>
          <p:nvPr/>
        </p:nvCxnSpPr>
        <p:spPr>
          <a:xfrm rot="5400000" flipH="1" flipV="1">
            <a:off x="-548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cxnSpLocks noChangeAspect="1"/>
            <a:endCxn id="134" idx="0"/>
          </p:cNvCxnSpPr>
          <p:nvPr/>
        </p:nvCxnSpPr>
        <p:spPr>
          <a:xfrm rot="5400000">
            <a:off x="39545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cxnSpLocks noChangeAspect="1"/>
            <a:endCxn id="135" idx="0"/>
          </p:cNvCxnSpPr>
          <p:nvPr/>
        </p:nvCxnSpPr>
        <p:spPr>
          <a:xfrm rot="5400000">
            <a:off x="118745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>
            <a:cxnSpLocks noChangeAspect="1"/>
            <a:stCxn id="128" idx="4"/>
          </p:cNvCxnSpPr>
          <p:nvPr/>
        </p:nvCxnSpPr>
        <p:spPr>
          <a:xfrm rot="5400000">
            <a:off x="719534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>
            <a:cxnSpLocks noChangeAspect="1"/>
          </p:cNvCxnSpPr>
          <p:nvPr/>
        </p:nvCxnSpPr>
        <p:spPr>
          <a:xfrm rot="16200000" flipH="1" flipV="1">
            <a:off x="917452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>
            <a:cxnSpLocks noChangeAspect="1"/>
          </p:cNvCxnSpPr>
          <p:nvPr/>
        </p:nvCxnSpPr>
        <p:spPr>
          <a:xfrm rot="16200000" flipH="1">
            <a:off x="1115452" y="3248920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cxnSpLocks noChangeAspect="1"/>
          </p:cNvCxnSpPr>
          <p:nvPr/>
        </p:nvCxnSpPr>
        <p:spPr>
          <a:xfrm rot="16200000" flipH="1">
            <a:off x="1511452" y="2852920"/>
            <a:ext cx="360000" cy="792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ひし形 143"/>
          <p:cNvSpPr/>
          <p:nvPr/>
        </p:nvSpPr>
        <p:spPr>
          <a:xfrm>
            <a:off x="6948264" y="4436992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ひし形 144"/>
          <p:cNvSpPr/>
          <p:nvPr/>
        </p:nvSpPr>
        <p:spPr>
          <a:xfrm>
            <a:off x="6948264" y="4904992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6" name="直線コネクタ 145"/>
          <p:cNvCxnSpPr/>
          <p:nvPr/>
        </p:nvCxnSpPr>
        <p:spPr>
          <a:xfrm>
            <a:off x="6948264" y="3896992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6948264" y="4256992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7236528" y="3716992"/>
            <a:ext cx="111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：着手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236528" y="40769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：プレイアウト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236528" y="4868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：白の勝ち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236528" y="443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：黒の勝ち</a:t>
            </a:r>
            <a:endParaRPr kumimoji="1" lang="ja-JP" altLang="en-US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83568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勝率 </a:t>
            </a:r>
            <a:r>
              <a:rPr lang="en-US" altLang="ja-JP" dirty="0"/>
              <a:t>3</a:t>
            </a:r>
            <a:r>
              <a:rPr lang="en-US" altLang="ja-JP" dirty="0" smtClean="0"/>
              <a:t>0%</a:t>
            </a:r>
            <a:endParaRPr kumimoji="1" lang="ja-JP" altLang="en-US" dirty="0"/>
          </a:p>
        </p:txBody>
      </p:sp>
      <p:sp>
        <p:nvSpPr>
          <p:cNvPr id="153" name="円/楕円 152"/>
          <p:cNvSpPr>
            <a:spLocks noChangeAspect="1"/>
          </p:cNvSpPr>
          <p:nvPr/>
        </p:nvSpPr>
        <p:spPr>
          <a:xfrm>
            <a:off x="6948264" y="3356992"/>
            <a:ext cx="360000" cy="36008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236528" y="3356992"/>
            <a:ext cx="11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：局面</a:t>
            </a:r>
            <a:endParaRPr kumimoji="1" lang="ja-JP" altLang="en-US" dirty="0"/>
          </a:p>
        </p:txBody>
      </p:sp>
      <p:sp>
        <p:nvSpPr>
          <p:cNvPr id="155" name="円/楕円 154"/>
          <p:cNvSpPr>
            <a:spLocks noChangeAspect="1"/>
          </p:cNvSpPr>
          <p:nvPr/>
        </p:nvSpPr>
        <p:spPr>
          <a:xfrm>
            <a:off x="3275856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ひし形 155"/>
          <p:cNvSpPr>
            <a:spLocks noChangeAspect="1"/>
          </p:cNvSpPr>
          <p:nvPr/>
        </p:nvSpPr>
        <p:spPr>
          <a:xfrm>
            <a:off x="248367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ひし形 156"/>
          <p:cNvSpPr>
            <a:spLocks noChangeAspect="1"/>
          </p:cNvSpPr>
          <p:nvPr/>
        </p:nvSpPr>
        <p:spPr>
          <a:xfrm>
            <a:off x="2879672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ひし形 157"/>
          <p:cNvSpPr>
            <a:spLocks noChangeAspect="1"/>
          </p:cNvSpPr>
          <p:nvPr/>
        </p:nvSpPr>
        <p:spPr>
          <a:xfrm>
            <a:off x="406767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ひし形 158"/>
          <p:cNvSpPr>
            <a:spLocks noChangeAspect="1"/>
          </p:cNvSpPr>
          <p:nvPr/>
        </p:nvSpPr>
        <p:spPr>
          <a:xfrm>
            <a:off x="3276000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0" name="直線コネクタ 159"/>
          <p:cNvCxnSpPr>
            <a:cxnSpLocks noChangeAspect="1"/>
            <a:endCxn id="156" idx="0"/>
          </p:cNvCxnSpPr>
          <p:nvPr/>
        </p:nvCxnSpPr>
        <p:spPr>
          <a:xfrm rot="5400000">
            <a:off x="1763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>
            <a:cxnSpLocks noChangeAspect="1"/>
            <a:stCxn id="157" idx="0"/>
          </p:cNvCxnSpPr>
          <p:nvPr/>
        </p:nvCxnSpPr>
        <p:spPr>
          <a:xfrm rot="5400000" flipH="1" flipV="1">
            <a:off x="2159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cxnSpLocks noChangeAspect="1"/>
          </p:cNvCxnSpPr>
          <p:nvPr/>
        </p:nvCxnSpPr>
        <p:spPr>
          <a:xfrm rot="5400000">
            <a:off x="2555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>
            <a:cxnSpLocks noChangeAspect="1"/>
          </p:cNvCxnSpPr>
          <p:nvPr/>
        </p:nvCxnSpPr>
        <p:spPr>
          <a:xfrm rot="5400000">
            <a:off x="3347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>
            <a:cxnSpLocks noChangeAspect="1"/>
            <a:stCxn id="155" idx="4"/>
          </p:cNvCxnSpPr>
          <p:nvPr/>
        </p:nvCxnSpPr>
        <p:spPr>
          <a:xfrm rot="5400000">
            <a:off x="2879774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>
            <a:cxnSpLocks noChangeAspect="1"/>
          </p:cNvCxnSpPr>
          <p:nvPr/>
        </p:nvCxnSpPr>
        <p:spPr>
          <a:xfrm rot="16200000" flipH="1" flipV="1">
            <a:off x="3077692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cxnSpLocks noChangeAspect="1"/>
          </p:cNvCxnSpPr>
          <p:nvPr/>
        </p:nvCxnSpPr>
        <p:spPr>
          <a:xfrm rot="16200000" flipH="1">
            <a:off x="3275692" y="3248920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>
            <a:cxnSpLocks noChangeAspect="1"/>
          </p:cNvCxnSpPr>
          <p:nvPr/>
        </p:nvCxnSpPr>
        <p:spPr>
          <a:xfrm rot="16200000" flipH="1">
            <a:off x="3671692" y="2852920"/>
            <a:ext cx="360000" cy="792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円/楕円 167"/>
          <p:cNvSpPr>
            <a:spLocks noChangeAspect="1"/>
          </p:cNvSpPr>
          <p:nvPr/>
        </p:nvSpPr>
        <p:spPr>
          <a:xfrm>
            <a:off x="5436096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ひし形 168"/>
          <p:cNvSpPr>
            <a:spLocks noChangeAspect="1"/>
          </p:cNvSpPr>
          <p:nvPr/>
        </p:nvSpPr>
        <p:spPr>
          <a:xfrm>
            <a:off x="5039912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ひし形 169"/>
          <p:cNvSpPr>
            <a:spLocks noChangeAspect="1"/>
          </p:cNvSpPr>
          <p:nvPr/>
        </p:nvSpPr>
        <p:spPr>
          <a:xfrm>
            <a:off x="543591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ひし形 170"/>
          <p:cNvSpPr>
            <a:spLocks noChangeAspect="1"/>
          </p:cNvSpPr>
          <p:nvPr/>
        </p:nvSpPr>
        <p:spPr>
          <a:xfrm>
            <a:off x="4644000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2" name="直線コネクタ 171"/>
          <p:cNvCxnSpPr>
            <a:cxnSpLocks noChangeAspect="1"/>
          </p:cNvCxnSpPr>
          <p:nvPr/>
        </p:nvCxnSpPr>
        <p:spPr>
          <a:xfrm rot="5400000">
            <a:off x="392393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cxnSpLocks noChangeAspect="1"/>
            <a:stCxn id="169" idx="0"/>
          </p:cNvCxnSpPr>
          <p:nvPr/>
        </p:nvCxnSpPr>
        <p:spPr>
          <a:xfrm rot="5400000" flipH="1" flipV="1">
            <a:off x="431993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>
            <a:cxnSpLocks noChangeAspect="1"/>
            <a:endCxn id="170" idx="0"/>
          </p:cNvCxnSpPr>
          <p:nvPr/>
        </p:nvCxnSpPr>
        <p:spPr>
          <a:xfrm rot="5400000">
            <a:off x="471593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cxnSpLocks noChangeAspect="1"/>
          </p:cNvCxnSpPr>
          <p:nvPr/>
        </p:nvCxnSpPr>
        <p:spPr>
          <a:xfrm rot="5400000">
            <a:off x="550793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cxnSpLocks noChangeAspect="1"/>
            <a:stCxn id="168" idx="4"/>
          </p:cNvCxnSpPr>
          <p:nvPr/>
        </p:nvCxnSpPr>
        <p:spPr>
          <a:xfrm rot="5400000">
            <a:off x="5040014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>
            <a:cxnSpLocks noChangeAspect="1"/>
          </p:cNvCxnSpPr>
          <p:nvPr/>
        </p:nvCxnSpPr>
        <p:spPr>
          <a:xfrm rot="16200000" flipH="1" flipV="1">
            <a:off x="5237932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>
            <a:cxnSpLocks noChangeAspect="1"/>
          </p:cNvCxnSpPr>
          <p:nvPr/>
        </p:nvCxnSpPr>
        <p:spPr>
          <a:xfrm rot="16200000" flipH="1">
            <a:off x="5435932" y="3248920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cxnSpLocks noChangeAspect="1"/>
          </p:cNvCxnSpPr>
          <p:nvPr/>
        </p:nvCxnSpPr>
        <p:spPr>
          <a:xfrm rot="16200000" flipH="1">
            <a:off x="5831932" y="2852920"/>
            <a:ext cx="360000" cy="792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179"/>
          <p:cNvSpPr txBox="1">
            <a:spLocks noChangeAspect="1"/>
          </p:cNvSpPr>
          <p:nvPr/>
        </p:nvSpPr>
        <p:spPr>
          <a:xfrm>
            <a:off x="1440000" y="3708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1" name="ひし形 180"/>
          <p:cNvSpPr>
            <a:spLocks noChangeAspect="1"/>
          </p:cNvSpPr>
          <p:nvPr/>
        </p:nvSpPr>
        <p:spPr>
          <a:xfrm>
            <a:off x="6228184" y="522920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テキスト ボックス 181"/>
          <p:cNvSpPr txBox="1">
            <a:spLocks noChangeAspect="1"/>
          </p:cNvSpPr>
          <p:nvPr/>
        </p:nvSpPr>
        <p:spPr>
          <a:xfrm>
            <a:off x="3600000" y="3708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3" name="テキスト ボックス 182"/>
          <p:cNvSpPr txBox="1">
            <a:spLocks noChangeAspect="1"/>
          </p:cNvSpPr>
          <p:nvPr/>
        </p:nvSpPr>
        <p:spPr>
          <a:xfrm>
            <a:off x="5760000" y="3708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843808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勝率 </a:t>
            </a:r>
            <a:r>
              <a:rPr lang="en-US" altLang="ja-JP" dirty="0" smtClean="0"/>
              <a:t>60%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5076056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勝率 </a:t>
            </a:r>
            <a:r>
              <a:rPr lang="en-US" altLang="ja-JP" dirty="0"/>
              <a:t>1</a:t>
            </a:r>
            <a:r>
              <a:rPr lang="en-US" altLang="ja-JP" dirty="0" smtClean="0"/>
              <a:t>0%</a:t>
            </a:r>
            <a:endParaRPr kumimoji="1" lang="ja-JP" altLang="en-US" dirty="0"/>
          </a:p>
        </p:txBody>
      </p:sp>
      <p:graphicFrame>
        <p:nvGraphicFramePr>
          <p:cNvPr id="186" name="オブジェクト 185"/>
          <p:cNvGraphicFramePr>
            <a:graphicFrameLocks noChangeAspect="1"/>
          </p:cNvGraphicFramePr>
          <p:nvPr/>
        </p:nvGraphicFramePr>
        <p:xfrm>
          <a:off x="1043608" y="5661248"/>
          <a:ext cx="432048" cy="608795"/>
        </p:xfrm>
        <a:graphic>
          <a:graphicData uri="http://schemas.openxmlformats.org/presentationml/2006/ole">
            <p:oleObj spid="_x0000_s3073" name="数式" r:id="rId3" imgW="279360" imgH="393480" progId="Equation.3">
              <p:embed/>
            </p:oleObj>
          </a:graphicData>
        </a:graphic>
      </p:graphicFrame>
      <p:graphicFrame>
        <p:nvGraphicFramePr>
          <p:cNvPr id="187" name="Object 3"/>
          <p:cNvGraphicFramePr>
            <a:graphicFrameLocks noChangeAspect="1"/>
          </p:cNvGraphicFramePr>
          <p:nvPr/>
        </p:nvGraphicFramePr>
        <p:xfrm>
          <a:off x="3203848" y="5661248"/>
          <a:ext cx="432048" cy="608795"/>
        </p:xfrm>
        <a:graphic>
          <a:graphicData uri="http://schemas.openxmlformats.org/presentationml/2006/ole">
            <p:oleObj spid="_x0000_s3074" name="数式" r:id="rId4" imgW="279360" imgH="393480" progId="Equation.3">
              <p:embed/>
            </p:oleObj>
          </a:graphicData>
        </a:graphic>
      </p:graphicFrame>
      <p:graphicFrame>
        <p:nvGraphicFramePr>
          <p:cNvPr id="188" name="Object 4"/>
          <p:cNvGraphicFramePr>
            <a:graphicFrameLocks noChangeAspect="1"/>
          </p:cNvGraphicFramePr>
          <p:nvPr/>
        </p:nvGraphicFramePr>
        <p:xfrm>
          <a:off x="5364088" y="5661248"/>
          <a:ext cx="432048" cy="608795"/>
        </p:xfrm>
        <a:graphic>
          <a:graphicData uri="http://schemas.openxmlformats.org/presentationml/2006/ole">
            <p:oleObj spid="_x0000_s3075" name="数式" r:id="rId5" imgW="279360" imgH="393480" progId="Equation.3">
              <p:embed/>
            </p:oleObj>
          </a:graphicData>
        </a:graphic>
      </p:graphicFrame>
      <p:sp>
        <p:nvSpPr>
          <p:cNvPr id="189" name="円/楕円 188"/>
          <p:cNvSpPr/>
          <p:nvPr/>
        </p:nvSpPr>
        <p:spPr>
          <a:xfrm>
            <a:off x="2844000" y="6264000"/>
            <a:ext cx="1080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0" name="Object 5"/>
          <p:cNvGraphicFramePr>
            <a:graphicFrameLocks noChangeAspect="1"/>
          </p:cNvGraphicFramePr>
          <p:nvPr/>
        </p:nvGraphicFramePr>
        <p:xfrm>
          <a:off x="6804247" y="5661248"/>
          <a:ext cx="1876081" cy="614346"/>
        </p:xfrm>
        <a:graphic>
          <a:graphicData uri="http://schemas.openxmlformats.org/presentationml/2006/ole">
            <p:oleObj spid="_x0000_s3076" name="数式" r:id="rId6" imgW="1282680" imgH="419040" progId="Equation.3">
              <p:embed/>
            </p:oleObj>
          </a:graphicData>
        </a:graphic>
      </p:graphicFrame>
      <p:sp>
        <p:nvSpPr>
          <p:cNvPr id="191" name="左矢印 190"/>
          <p:cNvSpPr/>
          <p:nvPr/>
        </p:nvSpPr>
        <p:spPr>
          <a:xfrm>
            <a:off x="6084168" y="5877272"/>
            <a:ext cx="540000" cy="180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円/楕円 191"/>
          <p:cNvSpPr>
            <a:spLocks noChangeAspect="1"/>
          </p:cNvSpPr>
          <p:nvPr/>
        </p:nvSpPr>
        <p:spPr>
          <a:xfrm>
            <a:off x="3275856" y="2708920"/>
            <a:ext cx="360000" cy="36000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角丸四角形 192"/>
          <p:cNvSpPr/>
          <p:nvPr/>
        </p:nvSpPr>
        <p:spPr>
          <a:xfrm>
            <a:off x="6012160" y="2276872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各候補手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着手後の局面でプレイアウト</a:t>
            </a:r>
            <a:endParaRPr kumimoji="1" lang="ja-JP" altLang="en-US" dirty="0"/>
          </a:p>
        </p:txBody>
      </p:sp>
      <p:sp>
        <p:nvSpPr>
          <p:cNvPr id="194" name="正方形/長方形 193"/>
          <p:cNvSpPr/>
          <p:nvPr/>
        </p:nvSpPr>
        <p:spPr>
          <a:xfrm>
            <a:off x="6876256" y="3284984"/>
            <a:ext cx="2088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cxnSpLocks noChangeAspect="1"/>
          </p:cNvCxnSpPr>
          <p:nvPr/>
        </p:nvCxnSpPr>
        <p:spPr>
          <a:xfrm rot="5400000">
            <a:off x="3096000" y="2348900"/>
            <a:ext cx="7201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84" grpId="0"/>
      <p:bldP spid="185" grpId="0"/>
      <p:bldP spid="189" grpId="0" animBg="1"/>
      <p:bldP spid="191" grpId="0" animBg="1"/>
      <p:bldP spid="1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明らかに悪い手にもプレイアウトを均等に実行してしまう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有望な候補手により多くのプレイアウトを割り当てたい</a:t>
            </a:r>
          </a:p>
          <a:p>
            <a:pPr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067944" y="3212976"/>
            <a:ext cx="540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483768" y="2636912"/>
          <a:ext cx="3528392" cy="1108495"/>
        </p:xfrm>
        <a:graphic>
          <a:graphicData uri="http://schemas.openxmlformats.org/presentationml/2006/ole">
            <p:oleObj spid="_x0000_s25602" name="数式" r:id="rId3" imgW="1536480" imgH="482400" progId="Equation.3">
              <p:embed/>
            </p:oleObj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UCB(Upper Confidence Bound)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531504"/>
          </a:xfrm>
        </p:spPr>
        <p:txBody>
          <a:bodyPr/>
          <a:lstStyle/>
          <a:p>
            <a:r>
              <a:rPr lang="en-US" altLang="ja-JP" dirty="0" smtClean="0"/>
              <a:t>UCB</a:t>
            </a:r>
            <a:r>
              <a:rPr lang="ja-JP" altLang="en-US" dirty="0" smtClean="0"/>
              <a:t>値が最も高い候補手に対してプレイアウト</a:t>
            </a:r>
          </a:p>
          <a:p>
            <a:endParaRPr kumimoji="1" lang="ja-JP" altLang="en-US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66950" y="4184154"/>
          <a:ext cx="2894013" cy="360363"/>
        </p:xfrm>
        <a:graphic>
          <a:graphicData uri="http://schemas.openxmlformats.org/presentationml/2006/ole">
            <p:oleObj spid="_x0000_s25603" name="数式" r:id="rId4" imgW="1726920" imgH="215640" progId="Equation.3">
              <p:embed/>
            </p:oleObj>
          </a:graphicData>
        </a:graphic>
      </p:graphicFrame>
      <p:graphicFrame>
        <p:nvGraphicFramePr>
          <p:cNvPr id="22532" name="コンテンツ プレースホルダ 3"/>
          <p:cNvGraphicFramePr>
            <a:graphicFrameLocks noChangeAspect="1"/>
          </p:cNvGraphicFramePr>
          <p:nvPr/>
        </p:nvGraphicFramePr>
        <p:xfrm>
          <a:off x="2841625" y="5047754"/>
          <a:ext cx="3457575" cy="373063"/>
        </p:xfrm>
        <a:graphic>
          <a:graphicData uri="http://schemas.openxmlformats.org/presentationml/2006/ole">
            <p:oleObj spid="_x0000_s25604" name="数式" r:id="rId5" imgW="212076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43213" y="5468938"/>
          <a:ext cx="4608512" cy="331787"/>
        </p:xfrm>
        <a:graphic>
          <a:graphicData uri="http://schemas.openxmlformats.org/presentationml/2006/ole">
            <p:oleObj spid="_x0000_s25605" name="数式" r:id="rId6" imgW="2831760" imgH="20304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771774" y="4581128"/>
          <a:ext cx="2117413" cy="426940"/>
        </p:xfrm>
        <a:graphic>
          <a:graphicData uri="http://schemas.openxmlformats.org/presentationml/2006/ole">
            <p:oleObj spid="_x0000_s25606" name="数式" r:id="rId7" imgW="1257120" imgH="253800" progId="Equation.3">
              <p:embed/>
            </p:oleObj>
          </a:graphicData>
        </a:graphic>
      </p:graphicFrame>
      <p:sp>
        <p:nvSpPr>
          <p:cNvPr id="9" name="円/楕円 8"/>
          <p:cNvSpPr/>
          <p:nvPr/>
        </p:nvSpPr>
        <p:spPr>
          <a:xfrm>
            <a:off x="4536000" y="2447928"/>
            <a:ext cx="1620000" cy="14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780000" y="2807928"/>
            <a:ext cx="720000" cy="61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線吹き出し 2 (枠付き) 11"/>
          <p:cNvSpPr/>
          <p:nvPr/>
        </p:nvSpPr>
        <p:spPr>
          <a:xfrm>
            <a:off x="6948264" y="2276872"/>
            <a:ext cx="2016224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709"/>
              <a:gd name="adj6" fmla="val -42920"/>
            </a:avLst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選択</a:t>
            </a:r>
            <a:r>
              <a:rPr kumimoji="1" lang="ja-JP" altLang="en-US" dirty="0" smtClean="0"/>
              <a:t>回数が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少ないものほど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高く</a:t>
            </a:r>
            <a:endParaRPr kumimoji="1" lang="ja-JP" altLang="en-US" dirty="0"/>
          </a:p>
        </p:txBody>
      </p:sp>
      <p:sp>
        <p:nvSpPr>
          <p:cNvPr id="15" name="線吹き出し 2 (枠付き) 14"/>
          <p:cNvSpPr/>
          <p:nvPr/>
        </p:nvSpPr>
        <p:spPr>
          <a:xfrm flipH="1">
            <a:off x="539552" y="2348880"/>
            <a:ext cx="1584176" cy="9361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5125"/>
              <a:gd name="adj6" fmla="val -105923"/>
            </a:avLst>
          </a:prstGeom>
          <a:solidFill>
            <a:srgbClr val="0070C0"/>
          </a:solidFill>
          <a:ln>
            <a:solidFill>
              <a:srgbClr val="0070C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勝率が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高いものほど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高く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US" altLang="ja-JP" dirty="0" smtClean="0"/>
              <a:t>UCB</a:t>
            </a:r>
            <a:r>
              <a:rPr lang="ja-JP" altLang="en-US" dirty="0" smtClean="0"/>
              <a:t>値を用いた例</a:t>
            </a:r>
            <a:endParaRPr kumimoji="1" lang="ja-JP" altLang="en-US" dirty="0"/>
          </a:p>
        </p:txBody>
      </p:sp>
      <p:sp>
        <p:nvSpPr>
          <p:cNvPr id="127" name="円/楕円 126"/>
          <p:cNvSpPr>
            <a:spLocks noChangeAspect="1"/>
          </p:cNvSpPr>
          <p:nvPr/>
        </p:nvSpPr>
        <p:spPr>
          <a:xfrm>
            <a:off x="3275856" y="162880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>
            <a:spLocks noChangeAspect="1"/>
          </p:cNvSpPr>
          <p:nvPr/>
        </p:nvSpPr>
        <p:spPr>
          <a:xfrm>
            <a:off x="1115616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コネクタ 128"/>
          <p:cNvCxnSpPr>
            <a:cxnSpLocks noChangeAspect="1"/>
            <a:stCxn id="127" idx="4"/>
            <a:endCxn id="128" idx="0"/>
          </p:cNvCxnSpPr>
          <p:nvPr/>
        </p:nvCxnSpPr>
        <p:spPr>
          <a:xfrm rot="5400000">
            <a:off x="2015676" y="1268740"/>
            <a:ext cx="720120" cy="216024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cxnSpLocks noChangeAspect="1"/>
            <a:stCxn id="127" idx="4"/>
            <a:endCxn id="155" idx="0"/>
          </p:cNvCxnSpPr>
          <p:nvPr/>
        </p:nvCxnSpPr>
        <p:spPr>
          <a:xfrm rot="5400000">
            <a:off x="3095796" y="2348860"/>
            <a:ext cx="72012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cxnSpLocks noChangeAspect="1"/>
            <a:stCxn id="127" idx="4"/>
            <a:endCxn id="168" idx="0"/>
          </p:cNvCxnSpPr>
          <p:nvPr/>
        </p:nvCxnSpPr>
        <p:spPr>
          <a:xfrm rot="16200000" flipH="1">
            <a:off x="4391940" y="1052716"/>
            <a:ext cx="720120" cy="2592288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ひし形 131"/>
          <p:cNvSpPr>
            <a:spLocks noChangeAspect="1"/>
          </p:cNvSpPr>
          <p:nvPr/>
        </p:nvSpPr>
        <p:spPr>
          <a:xfrm>
            <a:off x="323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ひし形 132"/>
          <p:cNvSpPr>
            <a:spLocks noChangeAspect="1"/>
          </p:cNvSpPr>
          <p:nvPr/>
        </p:nvSpPr>
        <p:spPr>
          <a:xfrm>
            <a:off x="719432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ひし形 133"/>
          <p:cNvSpPr>
            <a:spLocks noChangeAspect="1"/>
          </p:cNvSpPr>
          <p:nvPr/>
        </p:nvSpPr>
        <p:spPr>
          <a:xfrm>
            <a:off x="1115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ひし形 134"/>
          <p:cNvSpPr>
            <a:spLocks noChangeAspect="1"/>
          </p:cNvSpPr>
          <p:nvPr/>
        </p:nvSpPr>
        <p:spPr>
          <a:xfrm>
            <a:off x="190743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/>
          <p:cNvCxnSpPr>
            <a:cxnSpLocks noChangeAspect="1"/>
            <a:endCxn id="132" idx="0"/>
          </p:cNvCxnSpPr>
          <p:nvPr/>
        </p:nvCxnSpPr>
        <p:spPr>
          <a:xfrm rot="5400000">
            <a:off x="-396548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>
            <a:cxnSpLocks noChangeAspect="1"/>
            <a:stCxn id="133" idx="0"/>
          </p:cNvCxnSpPr>
          <p:nvPr/>
        </p:nvCxnSpPr>
        <p:spPr>
          <a:xfrm rot="5400000" flipH="1" flipV="1">
            <a:off x="-548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cxnSpLocks noChangeAspect="1"/>
            <a:endCxn id="134" idx="0"/>
          </p:cNvCxnSpPr>
          <p:nvPr/>
        </p:nvCxnSpPr>
        <p:spPr>
          <a:xfrm rot="5400000">
            <a:off x="39545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cxnSpLocks noChangeAspect="1"/>
            <a:endCxn id="135" idx="0"/>
          </p:cNvCxnSpPr>
          <p:nvPr/>
        </p:nvCxnSpPr>
        <p:spPr>
          <a:xfrm rot="5400000">
            <a:off x="118745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>
            <a:cxnSpLocks noChangeAspect="1"/>
            <a:stCxn id="128" idx="4"/>
          </p:cNvCxnSpPr>
          <p:nvPr/>
        </p:nvCxnSpPr>
        <p:spPr>
          <a:xfrm rot="5400000">
            <a:off x="719534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>
            <a:cxnSpLocks noChangeAspect="1"/>
          </p:cNvCxnSpPr>
          <p:nvPr/>
        </p:nvCxnSpPr>
        <p:spPr>
          <a:xfrm rot="16200000" flipH="1" flipV="1">
            <a:off x="917452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>
            <a:cxnSpLocks noChangeAspect="1"/>
          </p:cNvCxnSpPr>
          <p:nvPr/>
        </p:nvCxnSpPr>
        <p:spPr>
          <a:xfrm rot="16200000" flipH="1">
            <a:off x="1115452" y="3248920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cxnSpLocks noChangeAspect="1"/>
          </p:cNvCxnSpPr>
          <p:nvPr/>
        </p:nvCxnSpPr>
        <p:spPr>
          <a:xfrm rot="16200000" flipH="1">
            <a:off x="1511452" y="2852920"/>
            <a:ext cx="360000" cy="792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ひし形 143"/>
          <p:cNvSpPr/>
          <p:nvPr/>
        </p:nvSpPr>
        <p:spPr>
          <a:xfrm>
            <a:off x="6948264" y="4436992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ひし形 144"/>
          <p:cNvSpPr/>
          <p:nvPr/>
        </p:nvSpPr>
        <p:spPr>
          <a:xfrm>
            <a:off x="6948264" y="4904992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6" name="直線コネクタ 145"/>
          <p:cNvCxnSpPr/>
          <p:nvPr/>
        </p:nvCxnSpPr>
        <p:spPr>
          <a:xfrm>
            <a:off x="6948264" y="3896992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6948264" y="4256992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テキスト ボックス 147"/>
          <p:cNvSpPr txBox="1"/>
          <p:nvPr/>
        </p:nvSpPr>
        <p:spPr>
          <a:xfrm>
            <a:off x="7236528" y="3716992"/>
            <a:ext cx="111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：着手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236528" y="40769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：プレイアウト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236528" y="4868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：白の勝ち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236528" y="443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：黒の勝ち</a:t>
            </a:r>
            <a:endParaRPr kumimoji="1" lang="ja-JP" altLang="en-US" dirty="0"/>
          </a:p>
        </p:txBody>
      </p:sp>
      <p:sp>
        <p:nvSpPr>
          <p:cNvPr id="153" name="円/楕円 152"/>
          <p:cNvSpPr>
            <a:spLocks noChangeAspect="1"/>
          </p:cNvSpPr>
          <p:nvPr/>
        </p:nvSpPr>
        <p:spPr>
          <a:xfrm>
            <a:off x="6948264" y="3356992"/>
            <a:ext cx="360000" cy="36008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236528" y="3356992"/>
            <a:ext cx="11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：局面</a:t>
            </a:r>
            <a:endParaRPr kumimoji="1" lang="ja-JP" altLang="en-US" dirty="0"/>
          </a:p>
        </p:txBody>
      </p:sp>
      <p:sp>
        <p:nvSpPr>
          <p:cNvPr id="155" name="円/楕円 154"/>
          <p:cNvSpPr>
            <a:spLocks noChangeAspect="1"/>
          </p:cNvSpPr>
          <p:nvPr/>
        </p:nvSpPr>
        <p:spPr>
          <a:xfrm>
            <a:off x="3275856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ひし形 155"/>
          <p:cNvSpPr>
            <a:spLocks noChangeAspect="1"/>
          </p:cNvSpPr>
          <p:nvPr/>
        </p:nvSpPr>
        <p:spPr>
          <a:xfrm>
            <a:off x="248367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ひし形 156"/>
          <p:cNvSpPr>
            <a:spLocks noChangeAspect="1"/>
          </p:cNvSpPr>
          <p:nvPr/>
        </p:nvSpPr>
        <p:spPr>
          <a:xfrm>
            <a:off x="2879672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ひし形 157"/>
          <p:cNvSpPr>
            <a:spLocks noChangeAspect="1"/>
          </p:cNvSpPr>
          <p:nvPr/>
        </p:nvSpPr>
        <p:spPr>
          <a:xfrm>
            <a:off x="4067672" y="522892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ひし形 158"/>
          <p:cNvSpPr>
            <a:spLocks noChangeAspect="1"/>
          </p:cNvSpPr>
          <p:nvPr/>
        </p:nvSpPr>
        <p:spPr>
          <a:xfrm>
            <a:off x="3276000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0" name="直線コネクタ 159"/>
          <p:cNvCxnSpPr>
            <a:cxnSpLocks noChangeAspect="1"/>
            <a:endCxn id="156" idx="0"/>
          </p:cNvCxnSpPr>
          <p:nvPr/>
        </p:nvCxnSpPr>
        <p:spPr>
          <a:xfrm rot="5400000">
            <a:off x="1763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>
            <a:cxnSpLocks noChangeAspect="1"/>
            <a:stCxn id="157" idx="0"/>
          </p:cNvCxnSpPr>
          <p:nvPr/>
        </p:nvCxnSpPr>
        <p:spPr>
          <a:xfrm rot="5400000" flipH="1" flipV="1">
            <a:off x="2159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cxnSpLocks noChangeAspect="1"/>
          </p:cNvCxnSpPr>
          <p:nvPr/>
        </p:nvCxnSpPr>
        <p:spPr>
          <a:xfrm rot="5400000">
            <a:off x="2555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>
            <a:cxnSpLocks noChangeAspect="1"/>
          </p:cNvCxnSpPr>
          <p:nvPr/>
        </p:nvCxnSpPr>
        <p:spPr>
          <a:xfrm rot="5400000">
            <a:off x="3347692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>
            <a:cxnSpLocks noChangeAspect="1"/>
            <a:stCxn id="155" idx="4"/>
          </p:cNvCxnSpPr>
          <p:nvPr/>
        </p:nvCxnSpPr>
        <p:spPr>
          <a:xfrm rot="5400000">
            <a:off x="2879774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>
            <a:cxnSpLocks noChangeAspect="1"/>
          </p:cNvCxnSpPr>
          <p:nvPr/>
        </p:nvCxnSpPr>
        <p:spPr>
          <a:xfrm rot="16200000" flipH="1" flipV="1">
            <a:off x="3077692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cxnSpLocks noChangeAspect="1"/>
          </p:cNvCxnSpPr>
          <p:nvPr/>
        </p:nvCxnSpPr>
        <p:spPr>
          <a:xfrm rot="16200000" flipH="1">
            <a:off x="3275692" y="3248920"/>
            <a:ext cx="36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>
            <a:cxnSpLocks noChangeAspect="1"/>
          </p:cNvCxnSpPr>
          <p:nvPr/>
        </p:nvCxnSpPr>
        <p:spPr>
          <a:xfrm rot="16200000" flipH="1">
            <a:off x="3671692" y="2852920"/>
            <a:ext cx="360000" cy="792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円/楕円 167"/>
          <p:cNvSpPr>
            <a:spLocks noChangeAspect="1"/>
          </p:cNvSpPr>
          <p:nvPr/>
        </p:nvSpPr>
        <p:spPr>
          <a:xfrm>
            <a:off x="5868144" y="2708920"/>
            <a:ext cx="360000" cy="360000"/>
          </a:xfrm>
          <a:prstGeom prst="ellipse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ひし形 168"/>
          <p:cNvSpPr>
            <a:spLocks noChangeAspect="1"/>
          </p:cNvSpPr>
          <p:nvPr/>
        </p:nvSpPr>
        <p:spPr>
          <a:xfrm>
            <a:off x="5471960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ひし形 169"/>
          <p:cNvSpPr>
            <a:spLocks noChangeAspect="1"/>
          </p:cNvSpPr>
          <p:nvPr/>
        </p:nvSpPr>
        <p:spPr>
          <a:xfrm>
            <a:off x="6300192" y="5229200"/>
            <a:ext cx="360040" cy="360000"/>
          </a:xfrm>
          <a:prstGeom prst="diamond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ひし形 170"/>
          <p:cNvSpPr>
            <a:spLocks noChangeAspect="1"/>
          </p:cNvSpPr>
          <p:nvPr/>
        </p:nvSpPr>
        <p:spPr>
          <a:xfrm>
            <a:off x="5076048" y="522892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2" name="直線コネクタ 171"/>
          <p:cNvCxnSpPr>
            <a:cxnSpLocks noChangeAspect="1"/>
          </p:cNvCxnSpPr>
          <p:nvPr/>
        </p:nvCxnSpPr>
        <p:spPr>
          <a:xfrm rot="5400000">
            <a:off x="4355980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cxnSpLocks noChangeAspect="1"/>
            <a:stCxn id="169" idx="0"/>
          </p:cNvCxnSpPr>
          <p:nvPr/>
        </p:nvCxnSpPr>
        <p:spPr>
          <a:xfrm rot="5400000" flipH="1" flipV="1">
            <a:off x="4751980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cxnSpLocks noChangeAspect="1"/>
          </p:cNvCxnSpPr>
          <p:nvPr/>
        </p:nvCxnSpPr>
        <p:spPr>
          <a:xfrm rot="5400000">
            <a:off x="5580048" y="432892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cxnSpLocks noChangeAspect="1"/>
            <a:stCxn id="168" idx="4"/>
          </p:cNvCxnSpPr>
          <p:nvPr/>
        </p:nvCxnSpPr>
        <p:spPr>
          <a:xfrm rot="5400000">
            <a:off x="5472062" y="2852838"/>
            <a:ext cx="360000" cy="792164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>
            <a:cxnSpLocks noChangeAspect="1"/>
          </p:cNvCxnSpPr>
          <p:nvPr/>
        </p:nvCxnSpPr>
        <p:spPr>
          <a:xfrm rot="16200000" flipH="1" flipV="1">
            <a:off x="5669980" y="305092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179"/>
          <p:cNvSpPr txBox="1">
            <a:spLocks noChangeAspect="1"/>
          </p:cNvSpPr>
          <p:nvPr/>
        </p:nvSpPr>
        <p:spPr>
          <a:xfrm>
            <a:off x="1440000" y="3708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2" name="テキスト ボックス 181"/>
          <p:cNvSpPr txBox="1">
            <a:spLocks noChangeAspect="1"/>
          </p:cNvSpPr>
          <p:nvPr/>
        </p:nvSpPr>
        <p:spPr>
          <a:xfrm>
            <a:off x="3600000" y="3708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3" name="テキスト ボックス 182"/>
          <p:cNvSpPr txBox="1">
            <a:spLocks noChangeAspect="1"/>
          </p:cNvSpPr>
          <p:nvPr/>
        </p:nvSpPr>
        <p:spPr>
          <a:xfrm>
            <a:off x="5796136" y="371703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843808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UCB</a:t>
            </a:r>
            <a:r>
              <a:rPr lang="ja-JP" altLang="en-US" dirty="0" smtClean="0"/>
              <a:t>値 ：</a:t>
            </a:r>
            <a:r>
              <a:rPr lang="en-US" altLang="ja-JP" dirty="0" smtClean="0"/>
              <a:t>0.9</a:t>
            </a:r>
            <a:endParaRPr kumimoji="1" lang="ja-JP" altLang="en-US" dirty="0"/>
          </a:p>
        </p:txBody>
      </p:sp>
      <p:graphicFrame>
        <p:nvGraphicFramePr>
          <p:cNvPr id="186" name="オブジェクト 185"/>
          <p:cNvGraphicFramePr>
            <a:graphicFrameLocks noChangeAspect="1"/>
          </p:cNvGraphicFramePr>
          <p:nvPr/>
        </p:nvGraphicFramePr>
        <p:xfrm>
          <a:off x="1043608" y="5661248"/>
          <a:ext cx="432048" cy="608795"/>
        </p:xfrm>
        <a:graphic>
          <a:graphicData uri="http://schemas.openxmlformats.org/presentationml/2006/ole">
            <p:oleObj spid="_x0000_s23554" name="数式" r:id="rId3" imgW="279360" imgH="393480" progId="Equation.3">
              <p:embed/>
            </p:oleObj>
          </a:graphicData>
        </a:graphic>
      </p:graphicFrame>
      <p:graphicFrame>
        <p:nvGraphicFramePr>
          <p:cNvPr id="187" name="Object 3"/>
          <p:cNvGraphicFramePr>
            <a:graphicFrameLocks noChangeAspect="1"/>
          </p:cNvGraphicFramePr>
          <p:nvPr/>
        </p:nvGraphicFramePr>
        <p:xfrm>
          <a:off x="3203575" y="5661025"/>
          <a:ext cx="431800" cy="609600"/>
        </p:xfrm>
        <a:graphic>
          <a:graphicData uri="http://schemas.openxmlformats.org/presentationml/2006/ole">
            <p:oleObj spid="_x0000_s23555" name="数式" r:id="rId4" imgW="279360" imgH="393480" progId="Equation.3">
              <p:embed/>
            </p:oleObj>
          </a:graphicData>
        </a:graphic>
      </p:graphicFrame>
      <p:graphicFrame>
        <p:nvGraphicFramePr>
          <p:cNvPr id="188" name="Object 4"/>
          <p:cNvGraphicFramePr>
            <a:graphicFrameLocks noChangeAspect="1"/>
          </p:cNvGraphicFramePr>
          <p:nvPr/>
        </p:nvGraphicFramePr>
        <p:xfrm>
          <a:off x="5364088" y="5661248"/>
          <a:ext cx="432048" cy="608795"/>
        </p:xfrm>
        <a:graphic>
          <a:graphicData uri="http://schemas.openxmlformats.org/presentationml/2006/ole">
            <p:oleObj spid="_x0000_s23556" name="数式" r:id="rId5" imgW="279360" imgH="393480" progId="Equation.3">
              <p:embed/>
            </p:oleObj>
          </a:graphicData>
        </a:graphic>
      </p:graphicFrame>
      <p:graphicFrame>
        <p:nvGraphicFramePr>
          <p:cNvPr id="190" name="Object 5"/>
          <p:cNvGraphicFramePr>
            <a:graphicFrameLocks noChangeAspect="1"/>
          </p:cNvGraphicFramePr>
          <p:nvPr/>
        </p:nvGraphicFramePr>
        <p:xfrm>
          <a:off x="6804247" y="5661248"/>
          <a:ext cx="1876081" cy="614346"/>
        </p:xfrm>
        <a:graphic>
          <a:graphicData uri="http://schemas.openxmlformats.org/presentationml/2006/ole">
            <p:oleObj spid="_x0000_s23557" name="数式" r:id="rId6" imgW="1282680" imgH="419040" progId="Equation.3">
              <p:embed/>
            </p:oleObj>
          </a:graphicData>
        </a:graphic>
      </p:graphicFrame>
      <p:sp>
        <p:nvSpPr>
          <p:cNvPr id="191" name="左矢印 190"/>
          <p:cNvSpPr/>
          <p:nvPr/>
        </p:nvSpPr>
        <p:spPr>
          <a:xfrm>
            <a:off x="6084168" y="5877272"/>
            <a:ext cx="540000" cy="180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角丸四角形 192"/>
          <p:cNvSpPr/>
          <p:nvPr/>
        </p:nvSpPr>
        <p:spPr>
          <a:xfrm>
            <a:off x="6084168" y="1628800"/>
            <a:ext cx="28083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最も</a:t>
            </a:r>
            <a:r>
              <a:rPr kumimoji="1" lang="en-US" altLang="ja-JP" dirty="0" smtClean="0"/>
              <a:t>UCB</a:t>
            </a:r>
            <a:r>
              <a:rPr kumimoji="1" lang="ja-JP" altLang="en-US" dirty="0" smtClean="0"/>
              <a:t>値が高い候補手に対してプレイアウト</a:t>
            </a:r>
            <a:endParaRPr kumimoji="1" lang="ja-JP" altLang="en-US" dirty="0"/>
          </a:p>
        </p:txBody>
      </p:sp>
      <p:sp>
        <p:nvSpPr>
          <p:cNvPr id="194" name="正方形/長方形 193"/>
          <p:cNvSpPr/>
          <p:nvPr/>
        </p:nvSpPr>
        <p:spPr>
          <a:xfrm>
            <a:off x="6876256" y="3284984"/>
            <a:ext cx="2088464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>
            <a:cxnSpLocks noChangeAspect="1"/>
          </p:cNvCxnSpPr>
          <p:nvPr/>
        </p:nvCxnSpPr>
        <p:spPr>
          <a:xfrm rot="5400000" flipV="1">
            <a:off x="6102168" y="3050960"/>
            <a:ext cx="360000" cy="39600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39552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UCB</a:t>
            </a:r>
            <a:r>
              <a:rPr lang="ja-JP" altLang="en-US" dirty="0" smtClean="0"/>
              <a:t>値 ：</a:t>
            </a:r>
            <a:r>
              <a:rPr lang="en-US" altLang="ja-JP" dirty="0" smtClean="0"/>
              <a:t>0.8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78802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UCB</a:t>
            </a:r>
            <a:r>
              <a:rPr lang="ja-JP" altLang="en-US" dirty="0" smtClean="0"/>
              <a:t>値 ：</a:t>
            </a:r>
            <a:r>
              <a:rPr lang="en-US" altLang="ja-JP" dirty="0" smtClean="0"/>
              <a:t>0.7</a:t>
            </a:r>
            <a:endParaRPr kumimoji="1" lang="ja-JP" altLang="en-US" dirty="0"/>
          </a:p>
        </p:txBody>
      </p:sp>
      <p:cxnSp>
        <p:nvCxnSpPr>
          <p:cNvPr id="76" name="直線コネクタ 75"/>
          <p:cNvCxnSpPr>
            <a:cxnSpLocks noChangeAspect="1"/>
          </p:cNvCxnSpPr>
          <p:nvPr/>
        </p:nvCxnSpPr>
        <p:spPr>
          <a:xfrm rot="5400000">
            <a:off x="3744000" y="4329000"/>
            <a:ext cx="1800000" cy="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ひし形 77"/>
          <p:cNvSpPr>
            <a:spLocks noChangeAspect="1"/>
          </p:cNvSpPr>
          <p:nvPr/>
        </p:nvSpPr>
        <p:spPr>
          <a:xfrm>
            <a:off x="4464000" y="5220000"/>
            <a:ext cx="360040" cy="360000"/>
          </a:xfrm>
          <a:prstGeom prst="diamond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>
            <a:cxnSpLocks noChangeAspect="1"/>
            <a:stCxn id="155" idx="4"/>
          </p:cNvCxnSpPr>
          <p:nvPr/>
        </p:nvCxnSpPr>
        <p:spPr>
          <a:xfrm rot="16200000" flipH="1">
            <a:off x="3861765" y="2663011"/>
            <a:ext cx="340350" cy="1152168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/楕円 88"/>
          <p:cNvSpPr/>
          <p:nvPr/>
        </p:nvSpPr>
        <p:spPr>
          <a:xfrm>
            <a:off x="2771800" y="6309320"/>
            <a:ext cx="1584176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91" grpId="0" animBg="1"/>
      <p:bldP spid="73" grpId="0"/>
      <p:bldP spid="74" grpId="0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着手選択の基準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kumimoji="1" lang="ja-JP" altLang="en-US" dirty="0" smtClean="0"/>
              <a:t>勝率が高いものを選ぶ</a:t>
            </a:r>
            <a:endParaRPr kumimoji="1" lang="en-US" altLang="ja-JP" dirty="0" smtClean="0"/>
          </a:p>
          <a:p>
            <a:pPr marL="916686" lvl="1" indent="-51435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勝率の信頼性が低い可能性</a:t>
            </a:r>
            <a:endParaRPr lang="en-US" altLang="ja-JP" dirty="0" smtClean="0"/>
          </a:p>
          <a:p>
            <a:pPr marL="916686" lvl="1" indent="-514350">
              <a:buNone/>
            </a:pPr>
            <a:endParaRPr kumimoji="1" lang="en-US" altLang="ja-JP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ja-JP" dirty="0" smtClean="0"/>
              <a:t>UCB</a:t>
            </a:r>
            <a:r>
              <a:rPr lang="ja-JP" altLang="en-US" dirty="0" smtClean="0"/>
              <a:t>値が高いものを選ぶ</a:t>
            </a:r>
            <a:endParaRPr lang="en-US" altLang="ja-JP" dirty="0" smtClean="0"/>
          </a:p>
          <a:p>
            <a:pPr marL="916686" lvl="1" indent="-514350">
              <a:buNone/>
            </a:pPr>
            <a:r>
              <a:rPr lang="en-US" altLang="ja-JP" dirty="0" smtClean="0"/>
              <a:t>―</a:t>
            </a:r>
            <a:r>
              <a:rPr lang="ja-JP" altLang="en-US" dirty="0" smtClean="0"/>
              <a:t>勝率が低い可能性</a:t>
            </a:r>
            <a:endParaRPr lang="en-US" altLang="ja-JP" dirty="0" smtClean="0"/>
          </a:p>
          <a:p>
            <a:pPr marL="916686" lvl="1" indent="-514350">
              <a:buNone/>
            </a:pPr>
            <a:endParaRPr lang="en-US" altLang="ja-JP" dirty="0" smtClean="0"/>
          </a:p>
          <a:p>
            <a:pPr marL="624078" indent="-514350">
              <a:buFont typeface="+mj-lt"/>
              <a:buAutoNum type="arabicPeriod"/>
            </a:pPr>
            <a:r>
              <a:rPr kumimoji="1" lang="ja-JP" altLang="en-US" dirty="0" smtClean="0"/>
              <a:t>プレイアウト回数が</a:t>
            </a:r>
            <a:r>
              <a:rPr lang="ja-JP" altLang="en-US" dirty="0" smtClean="0"/>
              <a:t>高いものを選ぶ</a:t>
            </a:r>
            <a:endParaRPr lang="en-US" altLang="ja-JP" dirty="0" smtClean="0"/>
          </a:p>
          <a:p>
            <a:pPr marL="916686" lvl="1" indent="-514350">
              <a:buNone/>
            </a:pPr>
            <a:r>
              <a:rPr kumimoji="1" lang="en-US" altLang="ja-JP" dirty="0" smtClean="0"/>
              <a:t>―</a:t>
            </a:r>
            <a:r>
              <a:rPr kumimoji="1" lang="ja-JP" altLang="en-US" dirty="0" smtClean="0"/>
              <a:t>通常はこれを用いる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895</TotalTime>
  <Words>303</Words>
  <Application>Microsoft Office PowerPoint</Application>
  <PresentationFormat>画面に合わせる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アーバン</vt:lpstr>
      <vt:lpstr>数式</vt:lpstr>
      <vt:lpstr>モンテカルロ碁</vt:lpstr>
      <vt:lpstr>モンテカルロ碁とは</vt:lpstr>
      <vt:lpstr>プレイアウト</vt:lpstr>
      <vt:lpstr>スライド 4</vt:lpstr>
      <vt:lpstr>考え方</vt:lpstr>
      <vt:lpstr>問題点</vt:lpstr>
      <vt:lpstr>UCB(Upper Confidence Bound)</vt:lpstr>
      <vt:lpstr>UCB値を用いた例</vt:lpstr>
      <vt:lpstr>着手選択の基準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モンテカルロ碁</dc:title>
  <dc:creator>Shimokawa Kazuya</dc:creator>
  <cp:lastModifiedBy>student</cp:lastModifiedBy>
  <cp:revision>96</cp:revision>
  <dcterms:created xsi:type="dcterms:W3CDTF">2011-07-07T06:20:23Z</dcterms:created>
  <dcterms:modified xsi:type="dcterms:W3CDTF">2011-07-13T12:05:22Z</dcterms:modified>
</cp:coreProperties>
</file>